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01" r:id="rId7"/>
    <p:sldId id="259" r:id="rId8"/>
    <p:sldId id="367" r:id="rId9"/>
    <p:sldId id="302" r:id="rId10"/>
    <p:sldId id="261" r:id="rId11"/>
    <p:sldId id="368" r:id="rId12"/>
    <p:sldId id="369" r:id="rId13"/>
    <p:sldId id="370" r:id="rId14"/>
    <p:sldId id="354" r:id="rId15"/>
    <p:sldId id="267" r:id="rId16"/>
    <p:sldId id="268" r:id="rId17"/>
    <p:sldId id="371" r:id="rId18"/>
    <p:sldId id="269" r:id="rId19"/>
    <p:sldId id="271" r:id="rId20"/>
    <p:sldId id="273" r:id="rId21"/>
    <p:sldId id="284" r:id="rId22"/>
    <p:sldId id="285" r:id="rId23"/>
    <p:sldId id="286" r:id="rId24"/>
    <p:sldId id="318" r:id="rId25"/>
    <p:sldId id="346" r:id="rId26"/>
    <p:sldId id="256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BEE0"/>
    <a:srgbClr val="DEEBF6"/>
    <a:srgbClr val="6DBCD1"/>
    <a:srgbClr val="D4E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</a:t>
            </a:r>
            <a:r>
              <a:rPr lang="tr-TR" sz="2700" b="1" dirty="0" smtClean="0"/>
              <a:t>1. </a:t>
            </a:r>
            <a:r>
              <a:rPr lang="tr-TR" sz="2700" b="1" dirty="0"/>
              <a:t>SINIF 1</a:t>
            </a:r>
            <a:r>
              <a:rPr lang="tr-TR" sz="2700" b="1" dirty="0" smtClean="0"/>
              <a:t>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DEĞERLENDİRMESİ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380815"/>
              </p:ext>
            </p:extLst>
          </p:nvPr>
        </p:nvGraphicFramePr>
        <p:xfrm>
          <a:off x="545434" y="320840"/>
          <a:ext cx="10808364" cy="599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8377">
                  <a:extLst>
                    <a:ext uri="{9D8B030D-6E8A-4147-A177-3AD203B41FA5}">
                      <a16:colId xmlns:a16="http://schemas.microsoft.com/office/drawing/2014/main" val="2103930831"/>
                    </a:ext>
                  </a:extLst>
                </a:gridCol>
                <a:gridCol w="1419727">
                  <a:extLst>
                    <a:ext uri="{9D8B030D-6E8A-4147-A177-3AD203B41FA5}">
                      <a16:colId xmlns:a16="http://schemas.microsoft.com/office/drawing/2014/main" val="3591161736"/>
                    </a:ext>
                  </a:extLst>
                </a:gridCol>
                <a:gridCol w="1544052">
                  <a:extLst>
                    <a:ext uri="{9D8B030D-6E8A-4147-A177-3AD203B41FA5}">
                      <a16:colId xmlns:a16="http://schemas.microsoft.com/office/drawing/2014/main" val="252014672"/>
                    </a:ext>
                  </a:extLst>
                </a:gridCol>
                <a:gridCol w="1544052">
                  <a:extLst>
                    <a:ext uri="{9D8B030D-6E8A-4147-A177-3AD203B41FA5}">
                      <a16:colId xmlns:a16="http://schemas.microsoft.com/office/drawing/2014/main" val="737539785"/>
                    </a:ext>
                  </a:extLst>
                </a:gridCol>
                <a:gridCol w="1544052">
                  <a:extLst>
                    <a:ext uri="{9D8B030D-6E8A-4147-A177-3AD203B41FA5}">
                      <a16:colId xmlns:a16="http://schemas.microsoft.com/office/drawing/2014/main" val="3064105398"/>
                    </a:ext>
                  </a:extLst>
                </a:gridCol>
                <a:gridCol w="1544052">
                  <a:extLst>
                    <a:ext uri="{9D8B030D-6E8A-4147-A177-3AD203B41FA5}">
                      <a16:colId xmlns:a16="http://schemas.microsoft.com/office/drawing/2014/main" val="3552712693"/>
                    </a:ext>
                  </a:extLst>
                </a:gridCol>
                <a:gridCol w="1544052">
                  <a:extLst>
                    <a:ext uri="{9D8B030D-6E8A-4147-A177-3AD203B41FA5}">
                      <a16:colId xmlns:a16="http://schemas.microsoft.com/office/drawing/2014/main" val="1893456526"/>
                    </a:ext>
                  </a:extLst>
                </a:gridCol>
              </a:tblGrid>
              <a:tr h="32639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396223"/>
                  </a:ext>
                </a:extLst>
              </a:tr>
              <a:tr h="9572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Biyofizik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Tıp Tarihi ve Etik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000" b="1" u="none" strike="noStrike" dirty="0">
                          <a:effectLst/>
                        </a:rPr>
                        <a:t> ve Tıbbi Bilişim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Biyokimya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Halk Sağlığı + Tıp Eğitimi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336965"/>
                  </a:ext>
                </a:extLst>
              </a:tr>
              <a:tr h="45320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938797"/>
                  </a:ext>
                </a:extLst>
              </a:tr>
              <a:tr h="32639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7712309"/>
                  </a:ext>
                </a:extLst>
              </a:tr>
              <a:tr h="45320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05650306"/>
                  </a:ext>
                </a:extLst>
              </a:tr>
              <a:tr h="63818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37                          % 10,43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                          % 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                          % 6,77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43                          % 12,12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                          % 1,41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21                          % 5,92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13455062"/>
                  </a:ext>
                </a:extLst>
              </a:tr>
              <a:tr h="45320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Davranış Bilimleri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4450744"/>
                  </a:ext>
                </a:extLst>
              </a:tr>
              <a:tr h="45320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282493"/>
                  </a:ext>
                </a:extLst>
              </a:tr>
              <a:tr h="32639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4022710"/>
                  </a:ext>
                </a:extLst>
              </a:tr>
              <a:tr h="45320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77977884"/>
                  </a:ext>
                </a:extLst>
              </a:tr>
              <a:tr h="45320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                          % 1,41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 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 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5090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70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0848778"/>
              </p:ext>
            </p:extLst>
          </p:nvPr>
        </p:nvGraphicFramePr>
        <p:xfrm>
          <a:off x="939114" y="1690682"/>
          <a:ext cx="9971901" cy="4976153"/>
        </p:xfrm>
        <a:graphic>
          <a:graphicData uri="http://schemas.openxmlformats.org/drawingml/2006/table">
            <a:tbl>
              <a:tblPr firstRow="1" firstCol="1" bandRow="1"/>
              <a:tblGrid>
                <a:gridCol w="4509281">
                  <a:extLst>
                    <a:ext uri="{9D8B030D-6E8A-4147-A177-3AD203B41FA5}">
                      <a16:colId xmlns:a16="http://schemas.microsoft.com/office/drawing/2014/main" val="3062628362"/>
                    </a:ext>
                  </a:extLst>
                </a:gridCol>
                <a:gridCol w="3041116">
                  <a:extLst>
                    <a:ext uri="{9D8B030D-6E8A-4147-A177-3AD203B41FA5}">
                      <a16:colId xmlns:a16="http://schemas.microsoft.com/office/drawing/2014/main" val="2208459338"/>
                    </a:ext>
                  </a:extLst>
                </a:gridCol>
                <a:gridCol w="2421504">
                  <a:extLst>
                    <a:ext uri="{9D8B030D-6E8A-4147-A177-3AD203B41FA5}">
                      <a16:colId xmlns:a16="http://schemas.microsoft.com/office/drawing/2014/main" val="1096188980"/>
                    </a:ext>
                  </a:extLst>
                </a:gridCol>
              </a:tblGrid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 zorluk </a:t>
                      </a:r>
                      <a:r>
                        <a:rPr lang="tr-TR" sz="2000" b="1" dirty="0" err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indexi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(OZİ)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47749"/>
                  </a:ext>
                </a:extLst>
              </a:tr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66,02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49732"/>
                  </a:ext>
                </a:extLst>
              </a:tr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372999"/>
                  </a:ext>
                </a:extLst>
              </a:tr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94169"/>
                  </a:ext>
                </a:extLst>
              </a:tr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629841"/>
                  </a:ext>
                </a:extLst>
              </a:tr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4274714"/>
                  </a:ext>
                </a:extLst>
              </a:tr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60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23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79751738"/>
                  </p:ext>
                </p:extLst>
              </p:nvPr>
            </p:nvGraphicFramePr>
            <p:xfrm>
              <a:off x="1754660" y="1729945"/>
              <a:ext cx="9304637" cy="39932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96190">
                      <a:extLst>
                        <a:ext uri="{9D8B030D-6E8A-4147-A177-3AD203B41FA5}">
                          <a16:colId xmlns:a16="http://schemas.microsoft.com/office/drawing/2014/main" val="1820419375"/>
                        </a:ext>
                      </a:extLst>
                    </a:gridCol>
                    <a:gridCol w="3169815">
                      <a:extLst>
                        <a:ext uri="{9D8B030D-6E8A-4147-A177-3AD203B41FA5}">
                          <a16:colId xmlns:a16="http://schemas.microsoft.com/office/drawing/2014/main" val="1521889925"/>
                        </a:ext>
                      </a:extLst>
                    </a:gridCol>
                    <a:gridCol w="2836708">
                      <a:extLst>
                        <a:ext uri="{9D8B030D-6E8A-4147-A177-3AD203B41FA5}">
                          <a16:colId xmlns:a16="http://schemas.microsoft.com/office/drawing/2014/main" val="639386930"/>
                        </a:ext>
                      </a:extLst>
                    </a:gridCol>
                    <a:gridCol w="1501924">
                      <a:extLst>
                        <a:ext uri="{9D8B030D-6E8A-4147-A177-3AD203B41FA5}">
                          <a16:colId xmlns:a16="http://schemas.microsoft.com/office/drawing/2014/main" val="2043854801"/>
                        </a:ext>
                      </a:extLst>
                    </a:gridCol>
                  </a:tblGrid>
                  <a:tr h="171379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Soru numarası 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EN FAZLA DOĞRU CEVAPLANAN SORU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EN FAZLA YANLIŞ CEVAPLANAN SORU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Kişi sayısı 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9364553"/>
                      </a:ext>
                    </a:extLst>
                  </a:tr>
                  <a:tr h="127867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 smtClean="0">
                              <a:effectLst/>
                            </a:rPr>
                            <a:t>15. </a:t>
                          </a:r>
                          <a:r>
                            <a:rPr lang="tr-TR" sz="2800" dirty="0">
                              <a:effectLst/>
                            </a:rPr>
                            <a:t>soru 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800">
                                    <a:effectLst/>
                                    <a:latin typeface="Cambria Math" panose="020405030504060302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 smtClean="0">
                              <a:effectLst/>
                            </a:rPr>
                            <a:t>352</a:t>
                          </a:r>
                          <a:endParaRPr lang="tr-TR" sz="2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%</a:t>
                          </a:r>
                          <a:r>
                            <a:rPr lang="tr-TR" sz="2800" dirty="0" smtClean="0">
                              <a:effectLst/>
                            </a:rPr>
                            <a:t>99,16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51562295"/>
                      </a:ext>
                    </a:extLst>
                  </a:tr>
                  <a:tr h="100077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 smtClean="0">
                              <a:effectLst/>
                            </a:rPr>
                            <a:t>8. </a:t>
                          </a:r>
                          <a:r>
                            <a:rPr lang="tr-TR" sz="2800" dirty="0">
                              <a:effectLst/>
                            </a:rPr>
                            <a:t>soru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 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800">
                                    <a:effectLst/>
                                    <a:latin typeface="Cambria Math" panose="020405030504060302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 smtClean="0">
                              <a:effectLst/>
                            </a:rPr>
                            <a:t>347</a:t>
                          </a:r>
                          <a:endParaRPr lang="tr-TR" sz="2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%</a:t>
                          </a:r>
                          <a:r>
                            <a:rPr lang="tr-TR" sz="2800" dirty="0" smtClean="0">
                              <a:effectLst/>
                            </a:rPr>
                            <a:t>97,75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807385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79751738"/>
                  </p:ext>
                </p:extLst>
              </p:nvPr>
            </p:nvGraphicFramePr>
            <p:xfrm>
              <a:off x="1754660" y="1729945"/>
              <a:ext cx="9304637" cy="39932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96190">
                      <a:extLst>
                        <a:ext uri="{9D8B030D-6E8A-4147-A177-3AD203B41FA5}">
                          <a16:colId xmlns:a16="http://schemas.microsoft.com/office/drawing/2014/main" val="1820419375"/>
                        </a:ext>
                      </a:extLst>
                    </a:gridCol>
                    <a:gridCol w="3169815">
                      <a:extLst>
                        <a:ext uri="{9D8B030D-6E8A-4147-A177-3AD203B41FA5}">
                          <a16:colId xmlns:a16="http://schemas.microsoft.com/office/drawing/2014/main" val="1521889925"/>
                        </a:ext>
                      </a:extLst>
                    </a:gridCol>
                    <a:gridCol w="2836708">
                      <a:extLst>
                        <a:ext uri="{9D8B030D-6E8A-4147-A177-3AD203B41FA5}">
                          <a16:colId xmlns:a16="http://schemas.microsoft.com/office/drawing/2014/main" val="639386930"/>
                        </a:ext>
                      </a:extLst>
                    </a:gridCol>
                    <a:gridCol w="1501924">
                      <a:extLst>
                        <a:ext uri="{9D8B030D-6E8A-4147-A177-3AD203B41FA5}">
                          <a16:colId xmlns:a16="http://schemas.microsoft.com/office/drawing/2014/main" val="2043854801"/>
                        </a:ext>
                      </a:extLst>
                    </a:gridCol>
                  </a:tblGrid>
                  <a:tr h="171379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Soru numarası 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EN FAZLA DOĞRU CEVAPLANAN SORU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EN FAZLA YANLIŞ CEVAPLANAN SORU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Kişi sayısı 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9364553"/>
                      </a:ext>
                    </a:extLst>
                  </a:tr>
                  <a:tr h="127867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 smtClean="0">
                              <a:effectLst/>
                            </a:rPr>
                            <a:t>15. </a:t>
                          </a:r>
                          <a:r>
                            <a:rPr lang="tr-TR" sz="2800" dirty="0">
                              <a:effectLst/>
                            </a:rPr>
                            <a:t>soru 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6814" t="-139524" r="-137428" b="-9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 smtClean="0">
                              <a:effectLst/>
                            </a:rPr>
                            <a:t>352</a:t>
                          </a:r>
                          <a:endParaRPr lang="tr-TR" sz="2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%</a:t>
                          </a:r>
                          <a:r>
                            <a:rPr lang="tr-TR" sz="2800" dirty="0" smtClean="0">
                              <a:effectLst/>
                            </a:rPr>
                            <a:t>99,16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51562295"/>
                      </a:ext>
                    </a:extLst>
                  </a:tr>
                  <a:tr h="100077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 smtClean="0">
                              <a:effectLst/>
                            </a:rPr>
                            <a:t>8. </a:t>
                          </a:r>
                          <a:r>
                            <a:rPr lang="tr-TR" sz="2800" dirty="0">
                              <a:effectLst/>
                            </a:rPr>
                            <a:t>soru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 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75699" t="-306707" r="-53978" b="-195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 smtClean="0">
                              <a:effectLst/>
                            </a:rPr>
                            <a:t>347</a:t>
                          </a:r>
                          <a:endParaRPr lang="tr-TR" sz="2800" dirty="0">
                            <a:effectLst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%</a:t>
                          </a:r>
                          <a:r>
                            <a:rPr lang="tr-TR" sz="2800" dirty="0" smtClean="0">
                              <a:effectLst/>
                            </a:rPr>
                            <a:t>97,75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807385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15-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Hekimlik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meslek etiği ile ilgili aşağıda verilen bilgilerden hangisi yanlıştır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    Hekim Andında da yer alan insan yaşamına saygı, kötülükten sakınma, ayrım yapmama, sır saklama, meslektaşlara saygı gibi ilkeler hekimlik uğraşının sürdürülmesinde genel kabul gören ilkelerdendir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    Evrensel tıp etiği ilkeleri; yararlılık, zarar vermeme, özerklik ve adalettir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    Bilgisizlik, deneyimsizlik ya da ilgisizlik nedeniyle bir hastanın zarar görmesi "hekimliğin kötü uygulaması" anlamına gelir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(3)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Hekim, hastanın kimlik bilgilerini saklı tutmadan, bu bilgileri dosya üzerinden yapacağı araştırmalarda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onamsız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kullanabilir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(352)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    Her hekim, başta İnsan Hakları Evrensel Bildirgesi olmak üzere tüm insan hakları belgelerine ve hekimlikle ilgili ortak kurallara uymakla yükümlüdür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tr-TR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tr-TR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471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8-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ifadelerden hangisi tek bir iyon kanalının işlevsel özelliklerinden biri değildir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    Tek bir iyon kanalı, belirli bir iyon türüne karşı seçici geçirgenlik gösterir.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    Tek bir iyon kanalının açılma ve kapanma durumu, rastgele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stokastik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bir süreç olarak gerçekleşir.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    Tek bir iyon kanalının ilettiği akım, belirli bir voltaj altında sabit bir büyüklükte kalır.</a:t>
            </a:r>
            <a:b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    Tek bir iyon kanalı, hücre zarındaki elektriksel potansiyelin değişmesine katkıda bulunabilir.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    Tek bir iyon kanalının aktivitesi, hücresel sinyaller tarafından düzenlenebilir.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476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640654"/>
              </p:ext>
            </p:extLst>
          </p:nvPr>
        </p:nvGraphicFramePr>
        <p:xfrm>
          <a:off x="898357" y="1187112"/>
          <a:ext cx="10042357" cy="5245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8825">
                  <a:extLst>
                    <a:ext uri="{9D8B030D-6E8A-4147-A177-3AD203B41FA5}">
                      <a16:colId xmlns:a16="http://schemas.microsoft.com/office/drawing/2014/main" val="3382660087"/>
                    </a:ext>
                  </a:extLst>
                </a:gridCol>
                <a:gridCol w="1825883">
                  <a:extLst>
                    <a:ext uri="{9D8B030D-6E8A-4147-A177-3AD203B41FA5}">
                      <a16:colId xmlns:a16="http://schemas.microsoft.com/office/drawing/2014/main" val="3750148455"/>
                    </a:ext>
                  </a:extLst>
                </a:gridCol>
                <a:gridCol w="1825883">
                  <a:extLst>
                    <a:ext uri="{9D8B030D-6E8A-4147-A177-3AD203B41FA5}">
                      <a16:colId xmlns:a16="http://schemas.microsoft.com/office/drawing/2014/main" val="3791549061"/>
                    </a:ext>
                  </a:extLst>
                </a:gridCol>
                <a:gridCol w="1825883">
                  <a:extLst>
                    <a:ext uri="{9D8B030D-6E8A-4147-A177-3AD203B41FA5}">
                      <a16:colId xmlns:a16="http://schemas.microsoft.com/office/drawing/2014/main" val="266280020"/>
                    </a:ext>
                  </a:extLst>
                </a:gridCol>
                <a:gridCol w="1825883">
                  <a:extLst>
                    <a:ext uri="{9D8B030D-6E8A-4147-A177-3AD203B41FA5}">
                      <a16:colId xmlns:a16="http://schemas.microsoft.com/office/drawing/2014/main" val="3863848995"/>
                    </a:ext>
                  </a:extLst>
                </a:gridCol>
              </a:tblGrid>
              <a:tr h="50691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276182"/>
                  </a:ext>
                </a:extLst>
              </a:tr>
              <a:tr h="506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DOĞRU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YANLIŞ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783078"/>
                  </a:ext>
                </a:extLst>
              </a:tr>
              <a:tr h="50691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 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 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879578"/>
                  </a:ext>
                </a:extLst>
              </a:tr>
              <a:tr h="5069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Biyofizik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348 (%98,03)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347 (%97,75)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2036208"/>
                  </a:ext>
                </a:extLst>
              </a:tr>
              <a:tr h="5069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Tıp Tarihi ve Etik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352 (%99,16)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277 (%78,03)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456875"/>
                  </a:ext>
                </a:extLst>
              </a:tr>
              <a:tr h="6835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000" b="1" u="none" strike="noStrike" dirty="0">
                          <a:effectLst/>
                        </a:rPr>
                        <a:t> ve Tıbbi Bilişim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342 (%96,34)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332 (%93,53)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06980"/>
                  </a:ext>
                </a:extLst>
              </a:tr>
              <a:tr h="5069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Biyokimya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336 (%94,65)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287 (%80,85)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191645"/>
                  </a:ext>
                </a:extLst>
              </a:tr>
              <a:tr h="5069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Halk Sağlığı + Tıp Eğitimi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335 (%94,37)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275 (%77,47)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4153887"/>
                  </a:ext>
                </a:extLst>
              </a:tr>
              <a:tr h="5069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330 (%92,96)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270 (%76,06)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DEEB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927673"/>
                  </a:ext>
                </a:extLst>
              </a:tr>
              <a:tr h="5069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Davranış Bilimleri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347 (%97,75)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227 (%63,95)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15863061"/>
                  </a:ext>
                </a:extLst>
              </a:tr>
            </a:tbl>
          </a:graphicData>
        </a:graphic>
      </p:graphicFrame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979842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06631"/>
              </p:ext>
            </p:extLst>
          </p:nvPr>
        </p:nvGraphicFramePr>
        <p:xfrm>
          <a:off x="6918158" y="1909896"/>
          <a:ext cx="4824663" cy="3490762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6979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SORULARIN NİTELİĞİ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455681"/>
              </p:ext>
            </p:extLst>
          </p:nvPr>
        </p:nvGraphicFramePr>
        <p:xfrm>
          <a:off x="401052" y="736978"/>
          <a:ext cx="11181346" cy="5368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4671">
                  <a:extLst>
                    <a:ext uri="{9D8B030D-6E8A-4147-A177-3AD203B41FA5}">
                      <a16:colId xmlns:a16="http://schemas.microsoft.com/office/drawing/2014/main" val="3694930963"/>
                    </a:ext>
                  </a:extLst>
                </a:gridCol>
                <a:gridCol w="1597335">
                  <a:extLst>
                    <a:ext uri="{9D8B030D-6E8A-4147-A177-3AD203B41FA5}">
                      <a16:colId xmlns:a16="http://schemas.microsoft.com/office/drawing/2014/main" val="1558896121"/>
                    </a:ext>
                  </a:extLst>
                </a:gridCol>
                <a:gridCol w="1597335">
                  <a:extLst>
                    <a:ext uri="{9D8B030D-6E8A-4147-A177-3AD203B41FA5}">
                      <a16:colId xmlns:a16="http://schemas.microsoft.com/office/drawing/2014/main" val="117257542"/>
                    </a:ext>
                  </a:extLst>
                </a:gridCol>
                <a:gridCol w="1597335">
                  <a:extLst>
                    <a:ext uri="{9D8B030D-6E8A-4147-A177-3AD203B41FA5}">
                      <a16:colId xmlns:a16="http://schemas.microsoft.com/office/drawing/2014/main" val="2568587933"/>
                    </a:ext>
                  </a:extLst>
                </a:gridCol>
                <a:gridCol w="1597335">
                  <a:extLst>
                    <a:ext uri="{9D8B030D-6E8A-4147-A177-3AD203B41FA5}">
                      <a16:colId xmlns:a16="http://schemas.microsoft.com/office/drawing/2014/main" val="4013130872"/>
                    </a:ext>
                  </a:extLst>
                </a:gridCol>
                <a:gridCol w="1597335">
                  <a:extLst>
                    <a:ext uri="{9D8B030D-6E8A-4147-A177-3AD203B41FA5}">
                      <a16:colId xmlns:a16="http://schemas.microsoft.com/office/drawing/2014/main" val="220442291"/>
                    </a:ext>
                  </a:extLst>
                </a:gridCol>
              </a:tblGrid>
              <a:tr h="101405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(Ayırt Edicilik)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Sayı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53706"/>
                  </a:ext>
                </a:extLst>
              </a:tr>
              <a:tr h="718287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27                        % 27,84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6884379"/>
                  </a:ext>
                </a:extLst>
              </a:tr>
              <a:tr h="99162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14                        % 14,44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9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290256"/>
                  </a:ext>
                </a:extLst>
              </a:tr>
              <a:tr h="99162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22                        % 22,69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8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8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2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2677777"/>
                  </a:ext>
                </a:extLst>
              </a:tr>
              <a:tr h="991623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34                        % 35,06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23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112610"/>
                  </a:ext>
                </a:extLst>
              </a:tr>
              <a:tr h="66108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97                        % 100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8B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31                        % 31,96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8B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31                        % 31,96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21                        % 21,65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11                        % 11,35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07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371409"/>
              </p:ext>
            </p:extLst>
          </p:nvPr>
        </p:nvGraphicFramePr>
        <p:xfrm>
          <a:off x="212738" y="31115"/>
          <a:ext cx="11731574" cy="6614553"/>
        </p:xfrm>
        <a:graphic>
          <a:graphicData uri="http://schemas.openxmlformats.org/drawingml/2006/table">
            <a:tbl>
              <a:tblPr firstRow="1" firstCol="1" bandRow="1"/>
              <a:tblGrid>
                <a:gridCol w="3472158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126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126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  <a:tr h="720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322717"/>
                  </a:ext>
                </a:extLst>
              </a:tr>
              <a:tr h="8005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83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33997"/>
              </p:ext>
            </p:extLst>
          </p:nvPr>
        </p:nvGraphicFramePr>
        <p:xfrm>
          <a:off x="109186" y="0"/>
          <a:ext cx="11969079" cy="6631902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126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185484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4519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7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r>
              <a:rPr lang="tr-TR" b="1" u="sng" dirty="0"/>
              <a:t>. DERS KURULU: TEMEL BİLİMLERE GİRİŞ 1. DERS KURULU</a:t>
            </a:r>
            <a:endParaRPr lang="tr-TR" dirty="0"/>
          </a:p>
          <a:p>
            <a:r>
              <a:rPr lang="tr-TR" b="1" dirty="0" smtClean="0"/>
              <a:t>23 </a:t>
            </a:r>
            <a:r>
              <a:rPr lang="tr-TR" b="1" dirty="0"/>
              <a:t>Eylül - </a:t>
            </a:r>
            <a:r>
              <a:rPr lang="tr-TR" b="1" dirty="0" smtClean="0"/>
              <a:t>15 </a:t>
            </a:r>
            <a:r>
              <a:rPr lang="tr-TR" b="1" dirty="0"/>
              <a:t>Kasım </a:t>
            </a:r>
            <a:r>
              <a:rPr lang="tr-TR" b="1" dirty="0" smtClean="0"/>
              <a:t>2024</a:t>
            </a:r>
            <a:r>
              <a:rPr lang="tr-TR" dirty="0" smtClean="0"/>
              <a:t>    </a:t>
            </a:r>
            <a:r>
              <a:rPr lang="tr-TR" dirty="0"/>
              <a:t>: 8 Hafta</a:t>
            </a:r>
          </a:p>
          <a:p>
            <a:r>
              <a:rPr lang="tr-TR" b="1" dirty="0"/>
              <a:t>Kurul Toplam Ders Saati    </a:t>
            </a:r>
            <a:r>
              <a:rPr lang="tr-TR" dirty="0"/>
              <a:t>: </a:t>
            </a:r>
            <a:r>
              <a:rPr lang="tr-TR" dirty="0" smtClean="0"/>
              <a:t>139- 18*- 28**</a:t>
            </a:r>
            <a:endParaRPr lang="tr-TR" dirty="0"/>
          </a:p>
          <a:p>
            <a:r>
              <a:rPr lang="tr-TR" b="1" dirty="0"/>
              <a:t>Teorik Sınav</a:t>
            </a:r>
            <a:r>
              <a:rPr lang="tr-TR" dirty="0"/>
              <a:t>	</a:t>
            </a:r>
            <a:r>
              <a:rPr lang="tr-TR" dirty="0" smtClean="0"/>
              <a:t>                </a:t>
            </a:r>
            <a:r>
              <a:rPr lang="tr-TR" dirty="0"/>
              <a:t>: </a:t>
            </a:r>
            <a:r>
              <a:rPr lang="tr-TR" dirty="0" smtClean="0"/>
              <a:t>15 </a:t>
            </a:r>
            <a:r>
              <a:rPr lang="tr-TR" dirty="0"/>
              <a:t>Kasım </a:t>
            </a:r>
            <a:r>
              <a:rPr lang="tr-TR" dirty="0" smtClean="0"/>
              <a:t>2024</a:t>
            </a:r>
            <a:endParaRPr lang="tr-TR" dirty="0"/>
          </a:p>
          <a:p>
            <a:r>
              <a:rPr lang="tr-TR" b="1" dirty="0"/>
              <a:t>Ders Kurulu Başkanı</a:t>
            </a:r>
            <a:r>
              <a:rPr lang="tr-TR" dirty="0"/>
              <a:t>	</a:t>
            </a:r>
            <a:r>
              <a:rPr lang="tr-TR" dirty="0" smtClean="0"/>
              <a:t>     : Prof</a:t>
            </a:r>
            <a:r>
              <a:rPr lang="tr-TR" dirty="0"/>
              <a:t>. Dr. Mete ÖZCAN</a:t>
            </a:r>
          </a:p>
          <a:p>
            <a:r>
              <a:rPr lang="tr-TR" b="1" dirty="0"/>
              <a:t>Başkan Yardımcısı</a:t>
            </a:r>
            <a:r>
              <a:rPr lang="tr-TR" dirty="0"/>
              <a:t>	</a:t>
            </a:r>
            <a:r>
              <a:rPr lang="tr-TR" dirty="0" smtClean="0"/>
              <a:t>     : Dr</a:t>
            </a:r>
            <a:r>
              <a:rPr lang="tr-TR" dirty="0"/>
              <a:t>. </a:t>
            </a:r>
            <a:r>
              <a:rPr lang="tr-TR" dirty="0" err="1"/>
              <a:t>Öğr</a:t>
            </a:r>
            <a:r>
              <a:rPr lang="tr-TR" dirty="0"/>
              <a:t>. Üyesi Mustafa HAYIRLIDAĞ</a:t>
            </a:r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* Pratik Ders Saati</a:t>
            </a:r>
          </a:p>
          <a:p>
            <a:pPr marL="0" indent="0">
              <a:buNone/>
            </a:pPr>
            <a:r>
              <a:rPr lang="tr-TR" dirty="0" smtClean="0"/>
              <a:t>** Zorunlu Ders Saati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069390"/>
              </p:ext>
            </p:extLst>
          </p:nvPr>
        </p:nvGraphicFramePr>
        <p:xfrm>
          <a:off x="113739" y="177420"/>
          <a:ext cx="11969079" cy="6514531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126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6141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185484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4519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7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68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ÖĞRENCİLERİN KURULLA İLGİLİ OLUMLU GÖRÜŞLERİ</a:t>
            </a:r>
            <a:b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Katılım:126)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609600" y="2073499"/>
            <a:ext cx="10972800" cy="40526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*</a:t>
            </a:r>
            <a:r>
              <a:rPr lang="tr-TR" dirty="0" smtClean="0">
                <a:solidFill>
                  <a:srgbClr val="FF0000"/>
                </a:solidFill>
              </a:rPr>
              <a:t>Olumlu Ve Olumsuz Öğrenci Geri Bildirimleri Kurul Değerlendirme Toplantısında Gündeme Getirilerek Değerlendirilmiştir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822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ÖĞRENCİLERİN KURULLA İLGİLİ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mtClean="0"/>
              <a:t>  *</a:t>
            </a:r>
            <a:r>
              <a:rPr lang="tr-TR">
                <a:solidFill>
                  <a:srgbClr val="FF0000"/>
                </a:solidFill>
              </a:rPr>
              <a:t>Olumlu Ve Olumsuz Öğrenci Geri Bildirimleri Kurul Değerlendirme Toplantısında Gündeme </a:t>
            </a:r>
            <a:r>
              <a:rPr lang="tr-TR">
                <a:solidFill>
                  <a:srgbClr val="FF0000"/>
                </a:solidFill>
              </a:rPr>
              <a:t>Getirilerek </a:t>
            </a:r>
            <a:r>
              <a:rPr lang="tr-TR" smtClean="0">
                <a:solidFill>
                  <a:srgbClr val="FF0000"/>
                </a:solidFill>
              </a:rPr>
              <a:t>Değerlendirilmiştir.</a:t>
            </a:r>
            <a:endParaRPr lang="tr-TR">
              <a:solidFill>
                <a:srgbClr val="FF0000"/>
              </a:solidFill>
            </a:endParaRP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7006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760531"/>
              </p:ext>
            </p:extLst>
          </p:nvPr>
        </p:nvGraphicFramePr>
        <p:xfrm>
          <a:off x="1042738" y="465220"/>
          <a:ext cx="10876547" cy="6186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6565">
                  <a:extLst>
                    <a:ext uri="{9D8B030D-6E8A-4147-A177-3AD203B41FA5}">
                      <a16:colId xmlns:a16="http://schemas.microsoft.com/office/drawing/2014/main" val="2404592972"/>
                    </a:ext>
                  </a:extLst>
                </a:gridCol>
                <a:gridCol w="1930470">
                  <a:extLst>
                    <a:ext uri="{9D8B030D-6E8A-4147-A177-3AD203B41FA5}">
                      <a16:colId xmlns:a16="http://schemas.microsoft.com/office/drawing/2014/main" val="4226461878"/>
                    </a:ext>
                  </a:extLst>
                </a:gridCol>
                <a:gridCol w="2719756">
                  <a:extLst>
                    <a:ext uri="{9D8B030D-6E8A-4147-A177-3AD203B41FA5}">
                      <a16:colId xmlns:a16="http://schemas.microsoft.com/office/drawing/2014/main" val="3072861087"/>
                    </a:ext>
                  </a:extLst>
                </a:gridCol>
                <a:gridCol w="2719756">
                  <a:extLst>
                    <a:ext uri="{9D8B030D-6E8A-4147-A177-3AD203B41FA5}">
                      <a16:colId xmlns:a16="http://schemas.microsoft.com/office/drawing/2014/main" val="2859660002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Saat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Saat/Gün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1763372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2024-2025 I.</a:t>
                      </a:r>
                      <a:r>
                        <a:rPr lang="tr-TR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139+ 18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5562044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 smtClean="0">
                          <a:effectLst/>
                        </a:rPr>
                        <a:t>2023-2024 </a:t>
                      </a:r>
                      <a:r>
                        <a:rPr lang="tr-TR" sz="2000" dirty="0">
                          <a:effectLst/>
                        </a:rPr>
                        <a:t>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142+20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4,05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6148458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2022-2023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140+16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3,90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6856658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2021-2022 I.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148+16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4,10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6896200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2020-2021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149+19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4,20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2718269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2019-2020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144+20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4,10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9064200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2018-2019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153+23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4,40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591496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2017-2018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            200+26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4,52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9632730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2016-2017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198+26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4,98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1637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924157"/>
              </p:ext>
            </p:extLst>
          </p:nvPr>
        </p:nvGraphicFramePr>
        <p:xfrm>
          <a:off x="953036" y="1854558"/>
          <a:ext cx="10400763" cy="4043968"/>
        </p:xfrm>
        <a:graphic>
          <a:graphicData uri="http://schemas.openxmlformats.org/drawingml/2006/table">
            <a:tbl>
              <a:tblPr bandRow="1"/>
              <a:tblGrid>
                <a:gridCol w="6533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6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0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0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0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05995"/>
              </p:ext>
            </p:extLst>
          </p:nvPr>
        </p:nvGraphicFramePr>
        <p:xfrm>
          <a:off x="336884" y="593561"/>
          <a:ext cx="11405936" cy="5807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1781">
                  <a:extLst>
                    <a:ext uri="{9D8B030D-6E8A-4147-A177-3AD203B41FA5}">
                      <a16:colId xmlns:a16="http://schemas.microsoft.com/office/drawing/2014/main" val="359241322"/>
                    </a:ext>
                  </a:extLst>
                </a:gridCol>
                <a:gridCol w="2281187">
                  <a:extLst>
                    <a:ext uri="{9D8B030D-6E8A-4147-A177-3AD203B41FA5}">
                      <a16:colId xmlns:a16="http://schemas.microsoft.com/office/drawing/2014/main" val="4255681559"/>
                    </a:ext>
                  </a:extLst>
                </a:gridCol>
                <a:gridCol w="2281187">
                  <a:extLst>
                    <a:ext uri="{9D8B030D-6E8A-4147-A177-3AD203B41FA5}">
                      <a16:colId xmlns:a16="http://schemas.microsoft.com/office/drawing/2014/main" val="1948545517"/>
                    </a:ext>
                  </a:extLst>
                </a:gridCol>
                <a:gridCol w="3421781">
                  <a:extLst>
                    <a:ext uri="{9D8B030D-6E8A-4147-A177-3AD203B41FA5}">
                      <a16:colId xmlns:a16="http://schemas.microsoft.com/office/drawing/2014/main" val="3850908643"/>
                    </a:ext>
                  </a:extLst>
                </a:gridCol>
              </a:tblGrid>
              <a:tr h="59355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SINAV SORULARININ DAĞILIMI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014908"/>
                  </a:ext>
                </a:extLst>
              </a:tr>
              <a:tr h="44917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TEORİK PUAN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PRATİK PUAN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TEORİK + PRATİK PUAN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994285"/>
                  </a:ext>
                </a:extLst>
              </a:tr>
              <a:tr h="5935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Biyofizik (1-12)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12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12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9661460"/>
                  </a:ext>
                </a:extLst>
              </a:tr>
              <a:tr h="5935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Tıp Tarihi ve Etik (13-17)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5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5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2618697"/>
                  </a:ext>
                </a:extLst>
              </a:tr>
              <a:tr h="5935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err="1">
                          <a:effectLst/>
                          <a:latin typeface="+mj-lt"/>
                        </a:rPr>
                        <a:t>Biyoistatistik</a:t>
                      </a:r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 ve Tıbbi Bilişim (18-24)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7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7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89946309"/>
                  </a:ext>
                </a:extLst>
              </a:tr>
              <a:tr h="5935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Tıbbi Biyokimya (25-51)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27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27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2997876"/>
                  </a:ext>
                </a:extLst>
              </a:tr>
              <a:tr h="5935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Halk Sağlığı + Tıp Eğitimi (52-56)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5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5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6094140"/>
                  </a:ext>
                </a:extLst>
              </a:tr>
              <a:tr h="5935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Tıbbi Biyoloji (57-85)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29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29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4205333"/>
                  </a:ext>
                </a:extLst>
              </a:tr>
              <a:tr h="5935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Davranış Bilimleri (86-100)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15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  <a:latin typeface="+mj-lt"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15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51697620"/>
                  </a:ext>
                </a:extLst>
              </a:tr>
              <a:tr h="59355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 smtClean="0">
                          <a:effectLst/>
                          <a:latin typeface="+mj-lt"/>
                        </a:rPr>
                        <a:t>100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+mj-lt"/>
                        </a:rPr>
                        <a:t>100</a:t>
                      </a:r>
                      <a:endParaRPr lang="tr-TR" sz="20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903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4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909923"/>
              </p:ext>
            </p:extLst>
          </p:nvPr>
        </p:nvGraphicFramePr>
        <p:xfrm>
          <a:off x="838200" y="625642"/>
          <a:ext cx="10515600" cy="6140666"/>
        </p:xfrm>
        <a:graphic>
          <a:graphicData uri="http://schemas.openxmlformats.org/drawingml/2006/table">
            <a:tbl>
              <a:tblPr firstRow="1" bandRow="1"/>
              <a:tblGrid>
                <a:gridCol w="5867400">
                  <a:extLst>
                    <a:ext uri="{9D8B030D-6E8A-4147-A177-3AD203B41FA5}">
                      <a16:colId xmlns:a16="http://schemas.microsoft.com/office/drawing/2014/main" val="311063262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117160286"/>
                    </a:ext>
                  </a:extLst>
                </a:gridCol>
              </a:tblGrid>
              <a:tr h="6502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51687"/>
                  </a:ext>
                </a:extLst>
              </a:tr>
              <a:tr h="505525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I.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65,68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178651"/>
                  </a:ext>
                </a:extLst>
              </a:tr>
              <a:tr h="505525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2032-2024 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230889"/>
                  </a:ext>
                </a:extLst>
              </a:tr>
              <a:tr h="505525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69,07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291687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64,35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693347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066226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67,82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356192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63,52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522120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73,54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694653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74,28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409640"/>
                  </a:ext>
                </a:extLst>
              </a:tr>
              <a:tr h="6502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623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91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954652"/>
              </p:ext>
            </p:extLst>
          </p:nvPr>
        </p:nvGraphicFramePr>
        <p:xfrm>
          <a:off x="513347" y="1267327"/>
          <a:ext cx="11438021" cy="5197642"/>
        </p:xfrm>
        <a:graphic>
          <a:graphicData uri="http://schemas.openxmlformats.org/drawingml/2006/table">
            <a:tbl>
              <a:tblPr firstRow="1" firstCol="1" bandRow="1"/>
              <a:tblGrid>
                <a:gridCol w="4210784">
                  <a:extLst>
                    <a:ext uri="{9D8B030D-6E8A-4147-A177-3AD203B41FA5}">
                      <a16:colId xmlns:a16="http://schemas.microsoft.com/office/drawing/2014/main" val="356708274"/>
                    </a:ext>
                  </a:extLst>
                </a:gridCol>
                <a:gridCol w="3522115">
                  <a:extLst>
                    <a:ext uri="{9D8B030D-6E8A-4147-A177-3AD203B41FA5}">
                      <a16:colId xmlns:a16="http://schemas.microsoft.com/office/drawing/2014/main" val="2420661706"/>
                    </a:ext>
                  </a:extLst>
                </a:gridCol>
                <a:gridCol w="3705122">
                  <a:extLst>
                    <a:ext uri="{9D8B030D-6E8A-4147-A177-3AD203B41FA5}">
                      <a16:colId xmlns:a16="http://schemas.microsoft.com/office/drawing/2014/main" val="410900360"/>
                    </a:ext>
                  </a:extLst>
                </a:gridCol>
              </a:tblGrid>
              <a:tr h="1683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808449"/>
                  </a:ext>
                </a:extLst>
              </a:tr>
              <a:tr h="579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556067"/>
                  </a:ext>
                </a:extLst>
              </a:tr>
              <a:tr h="828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92,78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92,78</a:t>
                      </a:r>
                      <a:endParaRPr lang="tr-TR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4685"/>
                  </a:ext>
                </a:extLst>
              </a:tr>
              <a:tr h="828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19,18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29,9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tr-TR" sz="24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149930"/>
                  </a:ext>
                </a:extLst>
              </a:tr>
              <a:tr h="697965">
                <a:tc>
                  <a:txBody>
                    <a:bodyPr/>
                    <a:lstStyle/>
                    <a:p>
                      <a:pPr marL="13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 SINAV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65,68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66,14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390616"/>
                  </a:ext>
                </a:extLst>
              </a:tr>
              <a:tr h="579461">
                <a:tc>
                  <a:txBody>
                    <a:bodyPr/>
                    <a:lstStyle/>
                    <a:p>
                      <a:pPr marL="13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92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1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390319"/>
              </p:ext>
            </p:extLst>
          </p:nvPr>
        </p:nvGraphicFramePr>
        <p:xfrm>
          <a:off x="352924" y="465217"/>
          <a:ext cx="11277598" cy="5852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5543">
                  <a:extLst>
                    <a:ext uri="{9D8B030D-6E8A-4147-A177-3AD203B41FA5}">
                      <a16:colId xmlns:a16="http://schemas.microsoft.com/office/drawing/2014/main" val="778454238"/>
                    </a:ext>
                  </a:extLst>
                </a:gridCol>
                <a:gridCol w="805543">
                  <a:extLst>
                    <a:ext uri="{9D8B030D-6E8A-4147-A177-3AD203B41FA5}">
                      <a16:colId xmlns:a16="http://schemas.microsoft.com/office/drawing/2014/main" val="3934646101"/>
                    </a:ext>
                  </a:extLst>
                </a:gridCol>
                <a:gridCol w="1611085">
                  <a:extLst>
                    <a:ext uri="{9D8B030D-6E8A-4147-A177-3AD203B41FA5}">
                      <a16:colId xmlns:a16="http://schemas.microsoft.com/office/drawing/2014/main" val="982050097"/>
                    </a:ext>
                  </a:extLst>
                </a:gridCol>
                <a:gridCol w="805543">
                  <a:extLst>
                    <a:ext uri="{9D8B030D-6E8A-4147-A177-3AD203B41FA5}">
                      <a16:colId xmlns:a16="http://schemas.microsoft.com/office/drawing/2014/main" val="2211394043"/>
                    </a:ext>
                  </a:extLst>
                </a:gridCol>
                <a:gridCol w="805543">
                  <a:extLst>
                    <a:ext uri="{9D8B030D-6E8A-4147-A177-3AD203B41FA5}">
                      <a16:colId xmlns:a16="http://schemas.microsoft.com/office/drawing/2014/main" val="1874073293"/>
                    </a:ext>
                  </a:extLst>
                </a:gridCol>
                <a:gridCol w="171882">
                  <a:extLst>
                    <a:ext uri="{9D8B030D-6E8A-4147-A177-3AD203B41FA5}">
                      <a16:colId xmlns:a16="http://schemas.microsoft.com/office/drawing/2014/main" val="3358811603"/>
                    </a:ext>
                  </a:extLst>
                </a:gridCol>
                <a:gridCol w="1439203">
                  <a:extLst>
                    <a:ext uri="{9D8B030D-6E8A-4147-A177-3AD203B41FA5}">
                      <a16:colId xmlns:a16="http://schemas.microsoft.com/office/drawing/2014/main" val="1890830909"/>
                    </a:ext>
                  </a:extLst>
                </a:gridCol>
                <a:gridCol w="1611085">
                  <a:extLst>
                    <a:ext uri="{9D8B030D-6E8A-4147-A177-3AD203B41FA5}">
                      <a16:colId xmlns:a16="http://schemas.microsoft.com/office/drawing/2014/main" val="357132319"/>
                    </a:ext>
                  </a:extLst>
                </a:gridCol>
                <a:gridCol w="805543">
                  <a:extLst>
                    <a:ext uri="{9D8B030D-6E8A-4147-A177-3AD203B41FA5}">
                      <a16:colId xmlns:a16="http://schemas.microsoft.com/office/drawing/2014/main" val="1200276028"/>
                    </a:ext>
                  </a:extLst>
                </a:gridCol>
                <a:gridCol w="805543">
                  <a:extLst>
                    <a:ext uri="{9D8B030D-6E8A-4147-A177-3AD203B41FA5}">
                      <a16:colId xmlns:a16="http://schemas.microsoft.com/office/drawing/2014/main" val="2211724866"/>
                    </a:ext>
                  </a:extLst>
                </a:gridCol>
                <a:gridCol w="135216">
                  <a:extLst>
                    <a:ext uri="{9D8B030D-6E8A-4147-A177-3AD203B41FA5}">
                      <a16:colId xmlns:a16="http://schemas.microsoft.com/office/drawing/2014/main" val="3014416567"/>
                    </a:ext>
                  </a:extLst>
                </a:gridCol>
                <a:gridCol w="1475869">
                  <a:extLst>
                    <a:ext uri="{9D8B030D-6E8A-4147-A177-3AD203B41FA5}">
                      <a16:colId xmlns:a16="http://schemas.microsoft.com/office/drawing/2014/main" val="48717001"/>
                    </a:ext>
                  </a:extLst>
                </a:gridCol>
              </a:tblGrid>
              <a:tr h="35223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BARAJLI NOTA GÖRE DAĞILIM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HAM NOTA GÖRE DAĞILIM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957734"/>
                  </a:ext>
                </a:extLst>
              </a:tr>
              <a:tr h="7219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 ARALIĞI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SAYI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YÜZDE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NOT ARALIĞI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SAYI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YÜZDE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473522"/>
                  </a:ext>
                </a:extLst>
              </a:tr>
              <a:tr h="352230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 Üstü Not Alan Öğrencilerin Dağılımı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0,29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189 KİŞİ          % 53,24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0,29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168 KİŞİ          % 47,33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5427545"/>
                  </a:ext>
                </a:extLst>
              </a:tr>
              <a:tr h="3522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&gt;=80-90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47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13,24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&gt;=80-90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47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13,24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018041"/>
                  </a:ext>
                </a:extLst>
              </a:tr>
              <a:tr h="3522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&gt;=70-80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88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24,79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&gt;=70-80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25,36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510806"/>
                  </a:ext>
                </a:extLst>
              </a:tr>
              <a:tr h="602576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&gt;=65,68-70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53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14,93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&gt;=66,14-70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8,46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609827"/>
                  </a:ext>
                </a:extLst>
              </a:tr>
              <a:tr h="3522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    ORTALAMA</a:t>
                      </a:r>
                      <a:r>
                        <a:rPr lang="tr-TR" sz="2400" b="1" u="none" strike="noStrike" dirty="0">
                          <a:effectLst/>
                        </a:rPr>
                        <a:t>= 65,68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effectLst/>
                        </a:rPr>
                        <a:t>    ORTALAMA</a:t>
                      </a:r>
                      <a:r>
                        <a:rPr lang="tr-TR" sz="2400" b="1" u="none" strike="noStrike" dirty="0">
                          <a:effectLst/>
                        </a:rPr>
                        <a:t>= 66,14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443750"/>
                  </a:ext>
                </a:extLst>
              </a:tr>
              <a:tr h="352230"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Ortalama Altı Not Alan Öğrencilerin Dağılımı</a:t>
                      </a:r>
                      <a:endParaRPr lang="tr-TR" sz="2400" b="1" i="0" u="none" strike="noStrike" dirty="0">
                        <a:solidFill>
                          <a:schemeClr val="bg1"/>
                        </a:solidFill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&gt;=60-65,68</a:t>
                      </a:r>
                      <a:endParaRPr lang="tr-TR" sz="24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61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17,19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166 KİŞİ          % 46,77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&gt;=60-66,14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84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23,67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187 KİŞİ          % 52,68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083901"/>
                  </a:ext>
                </a:extLst>
              </a:tr>
              <a:tr h="3522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&gt;=50-60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72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20,29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&gt;=50-60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75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21,13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195069"/>
                  </a:ext>
                </a:extLst>
              </a:tr>
              <a:tr h="3522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&gt;=40-50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25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7,05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&gt;=40-50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22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6,2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869535"/>
                  </a:ext>
                </a:extLst>
              </a:tr>
              <a:tr h="3522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&gt;=30-40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0,85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&gt;=30-40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1,13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669437"/>
                  </a:ext>
                </a:extLst>
              </a:tr>
              <a:tr h="3522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&gt;=20-30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0,85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&gt;=20-30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1,13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217644"/>
                  </a:ext>
                </a:extLst>
              </a:tr>
              <a:tr h="3522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&gt;=10-20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0,57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&gt;=10-20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570685"/>
                  </a:ext>
                </a:extLst>
              </a:tr>
              <a:tr h="352230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&lt;10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&lt;10</a:t>
                      </a:r>
                      <a:endParaRPr lang="tr-TR" sz="24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0</a:t>
                      </a:r>
                      <a:endParaRPr lang="tr-TR" sz="24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0</a:t>
                      </a:r>
                      <a:endParaRPr lang="tr-TR" sz="24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321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6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479588"/>
              </p:ext>
            </p:extLst>
          </p:nvPr>
        </p:nvGraphicFramePr>
        <p:xfrm>
          <a:off x="256673" y="721894"/>
          <a:ext cx="11036968" cy="5727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817">
                  <a:extLst>
                    <a:ext uri="{9D8B030D-6E8A-4147-A177-3AD203B41FA5}">
                      <a16:colId xmlns:a16="http://schemas.microsoft.com/office/drawing/2014/main" val="974913651"/>
                    </a:ext>
                  </a:extLst>
                </a:gridCol>
                <a:gridCol w="4299819">
                  <a:extLst>
                    <a:ext uri="{9D8B030D-6E8A-4147-A177-3AD203B41FA5}">
                      <a16:colId xmlns:a16="http://schemas.microsoft.com/office/drawing/2014/main" val="1490170172"/>
                    </a:ext>
                  </a:extLst>
                </a:gridCol>
                <a:gridCol w="2069432">
                  <a:extLst>
                    <a:ext uri="{9D8B030D-6E8A-4147-A177-3AD203B41FA5}">
                      <a16:colId xmlns:a16="http://schemas.microsoft.com/office/drawing/2014/main" val="4056947056"/>
                    </a:ext>
                  </a:extLst>
                </a:gridCol>
                <a:gridCol w="2000450">
                  <a:extLst>
                    <a:ext uri="{9D8B030D-6E8A-4147-A177-3AD203B41FA5}">
                      <a16:colId xmlns:a16="http://schemas.microsoft.com/office/drawing/2014/main" val="3515902079"/>
                    </a:ext>
                  </a:extLst>
                </a:gridCol>
                <a:gridCol w="2000450">
                  <a:extLst>
                    <a:ext uri="{9D8B030D-6E8A-4147-A177-3AD203B41FA5}">
                      <a16:colId xmlns:a16="http://schemas.microsoft.com/office/drawing/2014/main" val="3598892704"/>
                    </a:ext>
                  </a:extLst>
                </a:gridCol>
              </a:tblGrid>
              <a:tr h="166268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S.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NO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DERSLER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SORULARIN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DERSLERE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DAĞILIMI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BAŞARI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DURUMU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BAŞARI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DURUMU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 % )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89531"/>
                  </a:ext>
                </a:extLst>
              </a:tr>
              <a:tr h="5080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1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Biyofizik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 smtClean="0">
                          <a:effectLst/>
                        </a:rPr>
                        <a:t>11</a:t>
                      </a:r>
                      <a:endParaRPr lang="tr-TR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6,3</a:t>
                      </a:r>
                      <a:endParaRPr lang="tr-TR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57,1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46835668"/>
                  </a:ext>
                </a:extLst>
              </a:tr>
              <a:tr h="5080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2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Tıp Tarihi ve Etik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3,5</a:t>
                      </a:r>
                      <a:endParaRPr lang="tr-TR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69,1</a:t>
                      </a:r>
                      <a:endParaRPr lang="tr-TR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28629476"/>
                  </a:ext>
                </a:extLst>
              </a:tr>
              <a:tr h="5080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3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400" b="1" u="none" strike="noStrike" dirty="0">
                          <a:effectLst/>
                        </a:rPr>
                        <a:t> ve Tıbbi Bilişim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4,8</a:t>
                      </a:r>
                      <a:endParaRPr lang="tr-TR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69,2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19360500"/>
                  </a:ext>
                </a:extLst>
              </a:tr>
              <a:tr h="5080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4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Tıbbi Biyokimya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26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15,6</a:t>
                      </a:r>
                      <a:endParaRPr lang="tr-TR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59,8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17130403"/>
                  </a:ext>
                </a:extLst>
              </a:tr>
              <a:tr h="5080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5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Halk Sağlığı + Tıp Eğitimi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3,2</a:t>
                      </a:r>
                      <a:endParaRPr lang="tr-TR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63,5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63740038"/>
                  </a:ext>
                </a:extLst>
              </a:tr>
              <a:tr h="5080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6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Tıbbi Biyoloji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28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18,4</a:t>
                      </a:r>
                      <a:endParaRPr lang="tr-TR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65,6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47932254"/>
                  </a:ext>
                </a:extLst>
              </a:tr>
              <a:tr h="5080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7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u="none" strike="noStrike" dirty="0">
                          <a:effectLst/>
                        </a:rPr>
                        <a:t>Davranış Bilimleri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15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12,0</a:t>
                      </a:r>
                      <a:endParaRPr lang="tr-TR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80,2</a:t>
                      </a:r>
                      <a:endParaRPr lang="tr-TR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77223740"/>
                  </a:ext>
                </a:extLst>
              </a:tr>
              <a:tr h="508043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tr-TR" sz="2400" u="none" strike="noStrike" dirty="0">
                          <a:effectLst/>
                        </a:rPr>
                        <a:t>TOPLAM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97</a:t>
                      </a:r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2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211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62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3176</TotalTime>
  <Words>1370</Words>
  <Application>Microsoft Office PowerPoint</Application>
  <PresentationFormat>Geniş ekran</PresentationFormat>
  <Paragraphs>731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23</vt:i4>
      </vt:variant>
    </vt:vector>
  </HeadingPairs>
  <TitlesOfParts>
    <vt:vector size="36" baseType="lpstr">
      <vt:lpstr>Arial</vt:lpstr>
      <vt:lpstr>Arial Black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2024 – 2025 EĞİTİM YILI 1. SINIF 1. KURUL DEĞERLENDİRMESİ </vt:lpstr>
      <vt:lpstr>PowerPoint Sunusu</vt:lpstr>
      <vt:lpstr>PowerPoint Sunusu</vt:lpstr>
      <vt:lpstr>SINAV VERİLERİ</vt:lpstr>
      <vt:lpstr>PowerPoint Sunusu</vt:lpstr>
      <vt:lpstr>PowerPoint Sunusu</vt:lpstr>
      <vt:lpstr>PUANLAMA</vt:lpstr>
      <vt:lpstr>PowerPoint Sunusu</vt:lpstr>
      <vt:lpstr>PowerPoint Sunusu</vt:lpstr>
      <vt:lpstr>PowerPoint Sunusu</vt:lpstr>
      <vt:lpstr>SINAV ZORLUK İNDEKSİ </vt:lpstr>
      <vt:lpstr>EN FAZLA DOĞRU  VE YANLIŞ CEVAPLANAN SORULAR </vt:lpstr>
      <vt:lpstr>EN FAZLA DOĞRU CEVAPLANAN SORU</vt:lpstr>
      <vt:lpstr>EN FAZLA YANLIŞ CEVAPLANAN SORU</vt:lpstr>
      <vt:lpstr>PowerPoint Sunusu</vt:lpstr>
      <vt:lpstr>GÜVENİRLİK</vt:lpstr>
      <vt:lpstr>SORULARIN NİTELİĞİ</vt:lpstr>
      <vt:lpstr>PowerPoint Sunusu</vt:lpstr>
      <vt:lpstr>PowerPoint Sunusu</vt:lpstr>
      <vt:lpstr>PowerPoint Sunusu</vt:lpstr>
      <vt:lpstr>ÖĞRENCİLERİN KURULLA İLGİLİ OLUMLU GÖRÜŞLERİ (Katılım:126)</vt:lpstr>
      <vt:lpstr>ÖĞRENCİLERİN KURULLA İLGİLİ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1264</cp:revision>
  <dcterms:created xsi:type="dcterms:W3CDTF">2022-10-27T00:48:35Z</dcterms:created>
  <dcterms:modified xsi:type="dcterms:W3CDTF">2025-08-12T11:15:59Z</dcterms:modified>
</cp:coreProperties>
</file>